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685" r:id="rId3"/>
  </p:sldMasterIdLst>
  <p:notesMasterIdLst>
    <p:notesMasterId r:id="rId13"/>
  </p:notesMasterIdLst>
  <p:sldIdLst>
    <p:sldId id="257" r:id="rId4"/>
    <p:sldId id="263" r:id="rId5"/>
    <p:sldId id="264" r:id="rId6"/>
    <p:sldId id="265" r:id="rId7"/>
    <p:sldId id="266" r:id="rId8"/>
    <p:sldId id="268" r:id="rId9"/>
    <p:sldId id="267" r:id="rId10"/>
    <p:sldId id="269" r:id="rId11"/>
    <p:sldId id="270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42" autoAdjust="0"/>
  </p:normalViewPr>
  <p:slideViewPr>
    <p:cSldViewPr snapToGrid="0">
      <p:cViewPr>
        <p:scale>
          <a:sx n="60" d="100"/>
          <a:sy n="60" d="100"/>
        </p:scale>
        <p:origin x="-1266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1AFFA-6FD7-4FBC-902F-27E711DBE8C6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894DD-60EA-49CE-9A84-F1ED6352C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372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вечер, я Насырова Вероника Евгеньевна учитель начальных классов. Я бы хотела с вами поговорить о памяти, внимании и мышления у дошкольников, подготовьте пожалуйста телефоны, можно фотографировать слайды, так как я не всё буду проговаривать. У ребенка должно быть желание идти в школу, то есть должны быть мотивация к обучению. Во многом это зависит от того, насколько хорошо у ребёнка развито мышление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0693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 по развитию мышления должна проводиться постоянно. Развивать мышление можно не только дома, но и по дороге домой, на прогулке и во время домашних дел. Самое важное в этом деле – создать положительный эмоциональный настрой. Если ребенок по какой-то причине не хочет заниматься, перенесите занятие на другое время.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2183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Игры на слайде можно сфотографировать и одну я вам расскажу. Игра «Угадай по описанию»: вы описываете предмет, ребёнок угадывает о чём вы говорите.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1030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Сфотографируйте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088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Устойчивость внимания заметно возрастает к 7 годам. Обычно в дошкольном возрасте распределение и переключаемость внимания недостаточно развиты, поэтому им следует уделить особое внимание. Прочитаю слайд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6454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Сфотографируйте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241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Сфотографируйте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9562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Память ребёнка можно развивать и тренировать, руководствуясь простыми правилами:</a:t>
            </a:r>
            <a:endParaRPr lang="ru-RU" dirty="0">
              <a:effectLst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Любое интеллектуальное упражнение усиливает питание мозга и повышает общий тон его деятельности;</a:t>
            </a:r>
            <a:endParaRPr lang="ru-RU" dirty="0">
              <a:effectLst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Всё, что хорошо для здоровья человека, хорошо и для памяти. Сюда относятся: правильное питание, определённая физическая нагрузка, полноценный отдых, сон, особенно режим дня;</a:t>
            </a:r>
            <a:endParaRPr lang="ru-RU" dirty="0">
              <a:effectLst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развития памяти у дошкольника важно, чтобы ребёнок понимал, зачем нужно что-то запоминать.</a:t>
            </a:r>
            <a:endParaRPr lang="ru-RU" dirty="0">
              <a:effectLst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4171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Итак, Уважаемые родители, развивайте память своего малыша, предлагайте такие игры: «Запомни и найди», «Разрезная картинка», «Нарисуй, что запомнил» и многие другие.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894DD-60EA-49CE-9A84-F1ED6352C7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428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="" xmlns:a16="http://schemas.microsoft.com/office/drawing/2014/main" id="{0DFD6B67-4EBF-4059-B726-B133E1C8983A}"/>
              </a:ext>
            </a:extLst>
          </p:cNvPr>
          <p:cNvSpPr/>
          <p:nvPr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="" xmlns:a16="http://schemas.microsoft.com/office/drawing/2014/main" id="{A6AFB5AB-00A5-42C5-8B89-0D4DEAD0012C}"/>
              </a:ext>
            </a:extLst>
          </p:cNvPr>
          <p:cNvSpPr/>
          <p:nvPr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="" xmlns:a16="http://schemas.microsoft.com/office/drawing/2014/main" id="{F853A99F-53BE-43F4-B45A-A2127E017721}"/>
              </a:ext>
            </a:extLst>
          </p:cNvPr>
          <p:cNvSpPr/>
          <p:nvPr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="" xmlns:a16="http://schemas.microsoft.com/office/drawing/2014/main" id="{523540BF-0941-4408-B229-3B101068B600}"/>
              </a:ext>
            </a:extLst>
          </p:cNvPr>
          <p:cNvSpPr/>
          <p:nvPr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="" xmlns:a16="http://schemas.microsoft.com/office/drawing/2014/main" id="{BD5C64BF-08E2-4135-B576-782BCC1358BD}"/>
              </a:ext>
            </a:extLst>
          </p:cNvPr>
          <p:cNvSpPr/>
          <p:nvPr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="" xmlns:a16="http://schemas.microsoft.com/office/drawing/2014/main" id="{284B6DC6-7C4D-44E7-9164-F5FAB39BEF1C}"/>
              </a:ext>
            </a:extLst>
          </p:cNvPr>
          <p:cNvSpPr/>
          <p:nvPr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049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E6D3A46D-7F78-4A59-A12D-5EE07C50BFCD}"/>
              </a:ext>
            </a:extLst>
          </p:cNvPr>
          <p:cNvSpPr/>
          <p:nvPr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33E765F1-E837-4960-9A2B-971A41844935}"/>
              </a:ext>
            </a:extLst>
          </p:cNvPr>
          <p:cNvSpPr/>
          <p:nvPr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="" xmlns:a16="http://schemas.microsoft.com/office/drawing/2014/main" id="{7B0794A8-5CB9-4466-B2A1-B736C2408414}"/>
              </a:ext>
            </a:extLst>
          </p:cNvPr>
          <p:cNvSpPr/>
          <p:nvPr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="" xmlns:a16="http://schemas.microsoft.com/office/drawing/2014/main" id="{B833C6E6-D2AD-4F4D-A36B-8F197824B45A}"/>
              </a:ext>
            </a:extLst>
          </p:cNvPr>
          <p:cNvSpPr/>
          <p:nvPr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="" xmlns:a16="http://schemas.microsoft.com/office/drawing/2014/main" id="{43D2B85A-0851-443A-B2F7-A5A2AC52A21C}"/>
              </a:ext>
            </a:extLst>
          </p:cNvPr>
          <p:cNvSpPr/>
          <p:nvPr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09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6CA2A693-AE58-4C41-825A-D32BC0811ACB}"/>
              </a:ext>
            </a:extLst>
          </p:cNvPr>
          <p:cNvSpPr/>
          <p:nvPr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6F82D26C-ABC8-4121-9D52-27E8B77173C3}"/>
              </a:ext>
            </a:extLst>
          </p:cNvPr>
          <p:cNvSpPr/>
          <p:nvPr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="" xmlns:a16="http://schemas.microsoft.com/office/drawing/2014/main" id="{80A40D36-2BD3-4F77-92AA-A95427EF3D43}"/>
              </a:ext>
            </a:extLst>
          </p:cNvPr>
          <p:cNvSpPr/>
          <p:nvPr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="" xmlns:a16="http://schemas.microsoft.com/office/drawing/2014/main" id="{B833C6E6-D2AD-4F4D-A36B-8F197824B45A}"/>
              </a:ext>
            </a:extLst>
          </p:cNvPr>
          <p:cNvSpPr/>
          <p:nvPr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2097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B09E196A-2B73-4233-A237-4B183A27C60C}"/>
              </a:ext>
            </a:extLst>
          </p:cNvPr>
          <p:cNvSpPr/>
          <p:nvPr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7A7148EA-E1BB-48D0-8BFB-BE2CA7C08F52}"/>
              </a:ext>
            </a:extLst>
          </p:cNvPr>
          <p:cNvSpPr/>
          <p:nvPr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="" xmlns:a16="http://schemas.microsoft.com/office/drawing/2014/main" id="{80A40D36-2BD3-4F77-92AA-A95427EF3D43}"/>
              </a:ext>
            </a:extLst>
          </p:cNvPr>
          <p:cNvSpPr/>
          <p:nvPr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="" xmlns:a16="http://schemas.microsoft.com/office/drawing/2014/main" id="{B833C6E6-D2AD-4F4D-A36B-8F197824B45A}"/>
              </a:ext>
            </a:extLst>
          </p:cNvPr>
          <p:cNvSpPr/>
          <p:nvPr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8639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56093E40-6F04-4491-9C8D-06005D9BB3A5}"/>
              </a:ext>
            </a:extLst>
          </p:cNvPr>
          <p:cNvGrpSpPr/>
          <p:nvPr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=""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Figure">
            <a:extLst>
              <a:ext uri="{FF2B5EF4-FFF2-40B4-BE49-F238E27FC236}">
                <a16:creationId xmlns="" xmlns:a16="http://schemas.microsoft.com/office/drawing/2014/main" id="{A97C9F97-6012-41FB-8B5B-65E606A8CDCD}"/>
              </a:ext>
            </a:extLst>
          </p:cNvPr>
          <p:cNvSpPr/>
          <p:nvPr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="" xmlns:a16="http://schemas.microsoft.com/office/drawing/2014/main" id="{A3638349-9CD9-430D-99DB-C2B0F278F4AC}"/>
              </a:ext>
            </a:extLst>
          </p:cNvPr>
          <p:cNvSpPr/>
          <p:nvPr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4650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BD05D1D-5FB4-4F4A-B9D3-9E6F632B7EAC}"/>
              </a:ext>
            </a:extLst>
          </p:cNvPr>
          <p:cNvGrpSpPr/>
          <p:nvPr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=""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=""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929395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1957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44C2378E-37F4-4D35-A4CE-098A70BB67C3}"/>
              </a:ext>
            </a:extLst>
          </p:cNvPr>
          <p:cNvSpPr/>
          <p:nvPr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="" xmlns:a16="http://schemas.microsoft.com/office/drawing/2014/main" id="{F4657BEA-DC8F-4BE7-BF7C-680143DD0533}"/>
              </a:ext>
            </a:extLst>
          </p:cNvPr>
          <p:cNvSpPr/>
          <p:nvPr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="" xmlns:a16="http://schemas.microsoft.com/office/drawing/2014/main" id="{8D24ED71-D1A6-4B3D-92ED-855ED2F859DB}"/>
              </a:ext>
            </a:extLst>
          </p:cNvPr>
          <p:cNvSpPr/>
          <p:nvPr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="" xmlns:a16="http://schemas.microsoft.com/office/drawing/2014/main" id="{4E29128A-65FF-46D9-9AC5-CD5F360D05FD}"/>
              </a:ext>
            </a:extLst>
          </p:cNvPr>
          <p:cNvSpPr/>
          <p:nvPr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="" xmlns:a16="http://schemas.microsoft.com/office/drawing/2014/main" id="{B3BA8C1E-A710-4F84-9924-34F2C3A20531}"/>
              </a:ext>
            </a:extLst>
          </p:cNvPr>
          <p:cNvSpPr/>
          <p:nvPr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="" xmlns:a16="http://schemas.microsoft.com/office/drawing/2014/main" id="{0A941A22-1624-42ED-B289-69DC7E776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="" xmlns:p14="http://schemas.microsoft.com/office/powerpoint/2010/main" val="164089262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8770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9417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496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="" xmlns:a16="http://schemas.microsoft.com/office/drawing/2014/main" id="{0DFD6B67-4EBF-4059-B726-B133E1C8983A}"/>
              </a:ext>
            </a:extLst>
          </p:cNvPr>
          <p:cNvSpPr/>
          <p:nvPr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="" xmlns:a16="http://schemas.microsoft.com/office/drawing/2014/main" id="{A6AFB5AB-00A5-42C5-8B89-0D4DEAD0012C}"/>
              </a:ext>
            </a:extLst>
          </p:cNvPr>
          <p:cNvSpPr/>
          <p:nvPr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="" xmlns:a16="http://schemas.microsoft.com/office/drawing/2014/main" id="{F853A99F-53BE-43F4-B45A-A2127E017721}"/>
              </a:ext>
            </a:extLst>
          </p:cNvPr>
          <p:cNvSpPr/>
          <p:nvPr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="" xmlns:a16="http://schemas.microsoft.com/office/drawing/2014/main" id="{523540BF-0941-4408-B229-3B101068B600}"/>
              </a:ext>
            </a:extLst>
          </p:cNvPr>
          <p:cNvSpPr/>
          <p:nvPr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="" xmlns:a16="http://schemas.microsoft.com/office/drawing/2014/main" id="{BD5C64BF-08E2-4135-B576-782BCC1358BD}"/>
              </a:ext>
            </a:extLst>
          </p:cNvPr>
          <p:cNvSpPr/>
          <p:nvPr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="" xmlns:a16="http://schemas.microsoft.com/office/drawing/2014/main" id="{284B6DC6-7C4D-44E7-9164-F5FAB39BEF1C}"/>
              </a:ext>
            </a:extLst>
          </p:cNvPr>
          <p:cNvSpPr/>
          <p:nvPr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6759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945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1243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5601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71439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566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552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44C2378E-37F4-4D35-A4CE-098A70BB67C3}"/>
              </a:ext>
            </a:extLst>
          </p:cNvPr>
          <p:cNvSpPr/>
          <p:nvPr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="" xmlns:a16="http://schemas.microsoft.com/office/drawing/2014/main" id="{F4657BEA-DC8F-4BE7-BF7C-680143DD0533}"/>
              </a:ext>
            </a:extLst>
          </p:cNvPr>
          <p:cNvSpPr/>
          <p:nvPr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="" xmlns:a16="http://schemas.microsoft.com/office/drawing/2014/main" id="{8D24ED71-D1A6-4B3D-92ED-855ED2F859DB}"/>
              </a:ext>
            </a:extLst>
          </p:cNvPr>
          <p:cNvSpPr/>
          <p:nvPr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="" xmlns:a16="http://schemas.microsoft.com/office/drawing/2014/main" id="{4E29128A-65FF-46D9-9AC5-CD5F360D05FD}"/>
              </a:ext>
            </a:extLst>
          </p:cNvPr>
          <p:cNvSpPr/>
          <p:nvPr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="" xmlns:a16="http://schemas.microsoft.com/office/drawing/2014/main" id="{B3BA8C1E-A710-4F84-9924-34F2C3A20531}"/>
              </a:ext>
            </a:extLst>
          </p:cNvPr>
          <p:cNvSpPr/>
          <p:nvPr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="" xmlns:a16="http://schemas.microsoft.com/office/drawing/2014/main" id="{0A941A22-1624-42ED-B289-69DC7E776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="" xmlns:p14="http://schemas.microsoft.com/office/powerpoint/2010/main" val="53191916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9A5997A6-0989-4ABE-9EE2-FAC905B671FA}"/>
              </a:ext>
            </a:extLst>
          </p:cNvPr>
          <p:cNvSpPr/>
          <p:nvPr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="" xmlns:a16="http://schemas.microsoft.com/office/drawing/2014/main" id="{F4657BEA-DC8F-4BE7-BF7C-680143DD0533}"/>
              </a:ext>
            </a:extLst>
          </p:cNvPr>
          <p:cNvSpPr/>
          <p:nvPr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="" xmlns:a16="http://schemas.microsoft.com/office/drawing/2014/main" id="{8D24ED71-D1A6-4B3D-92ED-855ED2F859DB}"/>
              </a:ext>
            </a:extLst>
          </p:cNvPr>
          <p:cNvSpPr/>
          <p:nvPr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="" xmlns:a16="http://schemas.microsoft.com/office/drawing/2014/main" id="{4E29128A-65FF-46D9-9AC5-CD5F360D05FD}"/>
              </a:ext>
            </a:extLst>
          </p:cNvPr>
          <p:cNvSpPr/>
          <p:nvPr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="" xmlns:a16="http://schemas.microsoft.com/office/drawing/2014/main" id="{B3BA8C1E-A710-4F84-9924-34F2C3A20531}"/>
              </a:ext>
            </a:extLst>
          </p:cNvPr>
          <p:cNvSpPr/>
          <p:nvPr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="" xmlns:a16="http://schemas.microsoft.com/office/drawing/2014/main" id="{0A941A22-1624-42ED-B289-69DC7E776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="" xmlns:p14="http://schemas.microsoft.com/office/powerpoint/2010/main" val="216089401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F6E6B168-566B-473C-AA14-D312485321F1}"/>
              </a:ext>
            </a:extLst>
          </p:cNvPr>
          <p:cNvSpPr/>
          <p:nvPr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2E96AA19-84B7-430D-8805-1FC9E3124763}"/>
              </a:ext>
            </a:extLst>
          </p:cNvPr>
          <p:cNvSpPr/>
          <p:nvPr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55505493-CC1B-41AE-918B-437E8B2856BA}"/>
              </a:ext>
            </a:extLst>
          </p:cNvPr>
          <p:cNvSpPr/>
          <p:nvPr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6181426F-5F00-40E9-AA9A-0496C69403A1}"/>
              </a:ext>
            </a:extLst>
          </p:cNvPr>
          <p:cNvSpPr/>
          <p:nvPr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="" xmlns:a16="http://schemas.microsoft.com/office/drawing/2014/main" id="{02F9D22C-FFCD-4847-91CD-37F4DCBD6075}"/>
              </a:ext>
            </a:extLst>
          </p:cNvPr>
          <p:cNvSpPr/>
          <p:nvPr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="" xmlns:a16="http://schemas.microsoft.com/office/drawing/2014/main" id="{7CFEC0CE-FB43-4333-9853-7B5924F208AC}"/>
              </a:ext>
            </a:extLst>
          </p:cNvPr>
          <p:cNvSpPr/>
          <p:nvPr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F6E6B168-566B-473C-AA14-D312485321F1}"/>
              </a:ext>
            </a:extLst>
          </p:cNvPr>
          <p:cNvSpPr/>
          <p:nvPr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2E96AA19-84B7-430D-8805-1FC9E3124763}"/>
              </a:ext>
            </a:extLst>
          </p:cNvPr>
          <p:cNvSpPr/>
          <p:nvPr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6181426F-5F00-40E9-AA9A-0496C69403A1}"/>
              </a:ext>
            </a:extLst>
          </p:cNvPr>
          <p:cNvSpPr/>
          <p:nvPr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="" xmlns:a16="http://schemas.microsoft.com/office/drawing/2014/main" id="{02F9D22C-FFCD-4847-91CD-37F4DCBD6075}"/>
              </a:ext>
            </a:extLst>
          </p:cNvPr>
          <p:cNvSpPr/>
          <p:nvPr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="" xmlns:a16="http://schemas.microsoft.com/office/drawing/2014/main" id="{7CFEC0CE-FB43-4333-9853-7B5924F208AC}"/>
              </a:ext>
            </a:extLst>
          </p:cNvPr>
          <p:cNvSpPr/>
          <p:nvPr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=""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90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F6E6B168-566B-473C-AA14-D312485321F1}"/>
              </a:ext>
            </a:extLst>
          </p:cNvPr>
          <p:cNvSpPr/>
          <p:nvPr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2E96AA19-84B7-430D-8805-1FC9E3124763}"/>
              </a:ext>
            </a:extLst>
          </p:cNvPr>
          <p:cNvSpPr/>
          <p:nvPr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55505493-CC1B-41AE-918B-437E8B2856BA}"/>
              </a:ext>
            </a:extLst>
          </p:cNvPr>
          <p:cNvSpPr/>
          <p:nvPr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6181426F-5F00-40E9-AA9A-0496C69403A1}"/>
              </a:ext>
            </a:extLst>
          </p:cNvPr>
          <p:cNvSpPr/>
          <p:nvPr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="" xmlns:a16="http://schemas.microsoft.com/office/drawing/2014/main" id="{02F9D22C-FFCD-4847-91CD-37F4DCBD6075}"/>
              </a:ext>
            </a:extLst>
          </p:cNvPr>
          <p:cNvSpPr/>
          <p:nvPr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="" xmlns:a16="http://schemas.microsoft.com/office/drawing/2014/main" id="{7CFEC0CE-FB43-4333-9853-7B5924F208AC}"/>
              </a:ext>
            </a:extLst>
          </p:cNvPr>
          <p:cNvSpPr/>
          <p:nvPr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823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F6E6B168-566B-473C-AA14-D312485321F1}"/>
              </a:ext>
            </a:extLst>
          </p:cNvPr>
          <p:cNvSpPr/>
          <p:nvPr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2E96AA19-84B7-430D-8805-1FC9E3124763}"/>
              </a:ext>
            </a:extLst>
          </p:cNvPr>
          <p:cNvSpPr/>
          <p:nvPr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6181426F-5F00-40E9-AA9A-0496C69403A1}"/>
              </a:ext>
            </a:extLst>
          </p:cNvPr>
          <p:cNvSpPr/>
          <p:nvPr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="" xmlns:a16="http://schemas.microsoft.com/office/drawing/2014/main" id="{02F9D22C-FFCD-4847-91CD-37F4DCBD6075}"/>
              </a:ext>
            </a:extLst>
          </p:cNvPr>
          <p:cNvSpPr/>
          <p:nvPr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="" xmlns:a16="http://schemas.microsoft.com/office/drawing/2014/main" id="{7CFEC0CE-FB43-4333-9853-7B5924F208AC}"/>
              </a:ext>
            </a:extLst>
          </p:cNvPr>
          <p:cNvSpPr/>
          <p:nvPr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=""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205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9D734DC-4E4D-451C-922F-9F2E48223E30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F5CAEEE-0815-4D4D-8846-C4BF2C9DE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15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="" xmlns:p14="http://schemas.microsoft.com/office/powerpoint/2010/main" val="28048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="" xmlns:p14="http://schemas.microsoft.com/office/powerpoint/2010/main" val="319297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EF23A2-7B4C-40F9-849B-BABC4BBF91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6162" y="2797882"/>
            <a:ext cx="5868144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Мышление</a:t>
            </a:r>
            <a:br>
              <a:rPr lang="ru-RU" dirty="0" smtClean="0"/>
            </a:br>
            <a:r>
              <a:rPr lang="ru-RU" dirty="0" smtClean="0"/>
              <a:t>Внимание</a:t>
            </a:r>
            <a:br>
              <a:rPr lang="ru-RU" dirty="0" smtClean="0"/>
            </a:br>
            <a:r>
              <a:rPr lang="ru-RU" dirty="0" smtClean="0"/>
              <a:t>Память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6CA9DA8-331D-4BAC-A39C-8774F05F5B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Что нужно знать?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461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AA2F45-7FBA-4E6A-B67F-11EFF0C61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449" y="5555234"/>
            <a:ext cx="10515600" cy="150018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Мышление – это процесс познания человеком действительности с помощью мыслительных процессов – анализа, синтеза, рассуждений.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6177FCD8-83AF-4537-BF61-EDF8B116C5A6}"/>
              </a:ext>
            </a:extLst>
          </p:cNvPr>
          <p:cNvSpPr/>
          <p:nvPr/>
        </p:nvSpPr>
        <p:spPr>
          <a:xfrm>
            <a:off x="6096001" y="1387011"/>
            <a:ext cx="1373312" cy="13253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1192C5-8F90-42BF-8A1C-99F8BA185629}"/>
              </a:ext>
            </a:extLst>
          </p:cNvPr>
          <p:cNvSpPr txBox="1"/>
          <p:nvPr/>
        </p:nvSpPr>
        <p:spPr>
          <a:xfrm>
            <a:off x="506858" y="208010"/>
            <a:ext cx="109522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Объединять предметы в группы по определённым признакам;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Выстраивать логический ряд из определённой группы фигур и предметов;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Выделять предметы в группах, не по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дходящий</a:t>
            </a:r>
            <a:r>
              <a:rPr lang="ru-RU" sz="2800" b="1" dirty="0"/>
              <a:t> к общим признакам;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Уметь выстраивать последовательность событий и составлять связный рассказ по картинкам;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Решать логические задачи;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Сравнивать предметы друг с другом, выявлять несоответствие между ними;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Подбирать подходящие предметы друг к другу, связывая их между собой по смыслу.</a:t>
            </a:r>
          </a:p>
        </p:txBody>
      </p:sp>
    </p:spTree>
    <p:extLst>
      <p:ext uri="{BB962C8B-B14F-4D97-AF65-F5344CB8AC3E}">
        <p14:creationId xmlns="" xmlns:p14="http://schemas.microsoft.com/office/powerpoint/2010/main" val="165603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C55D44-52F1-4978-A74B-0D471C87E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Развиваем мышление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C4D4585-C0C3-4C6C-99DD-D66277EC3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u="sng" dirty="0"/>
              <a:t>Игровое упражнение «Разминка на быстроту реакции».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C2980D-3C17-4362-A839-00AD6343E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420" y="2505075"/>
            <a:ext cx="5576156" cy="3684588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Из чего видна улица?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Дед, который раздает подарки?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Съедобный персонаж?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Часть одежды, куда кладут деньги?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Какой день будет завтра?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8157D19-B58F-4A2D-98DD-FD50EA15F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7575" y="1424258"/>
            <a:ext cx="5183188" cy="823912"/>
          </a:xfrm>
        </p:spPr>
        <p:txBody>
          <a:bodyPr>
            <a:normAutofit/>
          </a:bodyPr>
          <a:lstStyle/>
          <a:p>
            <a:r>
              <a:rPr lang="ru-RU" u="sng" dirty="0"/>
              <a:t>Игра «Найди лишнее слово»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8E5374F-1362-4EBE-A9EB-27E88588B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4745" y="2194974"/>
            <a:ext cx="6103088" cy="368458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/>
              <a:t>Прочитайте ребенку серию слов. Каждая серия состоит из четырех слов. Три слова объединены по общему для них признаку, а одно слово отличается от них и должно быть исключено. Предложите определить слово, которое является «лишним».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Яблоко, слива, огурец, груша.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Ложка, тарелка, кастрюля, сумка.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Платье, свитер, рубашка, шапка.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Береза, дуб, земляника, сосна.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92022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C55D44-52F1-4978-A74B-0D471C87E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Развиваем мышление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C4D4585-C0C3-4C6C-99DD-D66277EC3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71062"/>
            <a:ext cx="5157787" cy="823912"/>
          </a:xfrm>
        </p:spPr>
        <p:txBody>
          <a:bodyPr>
            <a:normAutofit/>
          </a:bodyPr>
          <a:lstStyle/>
          <a:p>
            <a:r>
              <a:rPr lang="ru-RU" u="sng" dirty="0"/>
              <a:t>Игра «Наоборот»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C2980D-3C17-4362-A839-00AD6343E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420" y="2505075"/>
            <a:ext cx="5277631" cy="36845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Предложите ребенку: «Я буду говорить слова, ты тоже говори, но только наоборот. Например: большой – маленький».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Можно использовать следующие пары слов: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Веселый  –  грустный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Быстрый  – медленный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Пустой – полный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8157D19-B58F-4A2D-98DD-FD50EA15F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7575" y="1424258"/>
            <a:ext cx="5183188" cy="823912"/>
          </a:xfrm>
        </p:spPr>
        <p:txBody>
          <a:bodyPr>
            <a:normAutofit/>
          </a:bodyPr>
          <a:lstStyle/>
          <a:p>
            <a:r>
              <a:rPr lang="ru-RU" u="sng" dirty="0"/>
              <a:t>Игра «Бывает – не бывает»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8E5374F-1362-4EBE-A9EB-27E88588B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4745" y="2194974"/>
            <a:ext cx="6103088" cy="368458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/>
              <a:t>Для игры вам понадобится </a:t>
            </a:r>
            <a:r>
              <a:rPr lang="ru-RU" sz="9600" dirty="0" err="1"/>
              <a:t>мяч.Вы</a:t>
            </a:r>
            <a:r>
              <a:rPr lang="ru-RU" sz="9600" dirty="0"/>
              <a:t> называете какую-нибудь ситуацию и бросаете ребенку мяч. Ребенок должен поймать мяч в том случае, если названная ситуация бывает, а если нет, то ловить мяч не нужно.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Ситуации можно предлагать разные: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Папа ушел на работу.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Поезд летит по небу.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Человек вьет гнездо.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/>
              <a:t>Почтальон принес письмо.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72487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AA2F45-7FBA-4E6A-B67F-11EFF0C61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123" y="5470989"/>
            <a:ext cx="10515600" cy="1500187"/>
          </a:xfrm>
        </p:spPr>
        <p:txBody>
          <a:bodyPr>
            <a:normAutofit/>
          </a:bodyPr>
          <a:lstStyle/>
          <a:p>
            <a:r>
              <a:rPr lang="ru-RU" b="1" dirty="0"/>
              <a:t>Внимание </a:t>
            </a:r>
            <a:r>
              <a:rPr lang="ru-RU" dirty="0"/>
              <a:t>- это важнейшее качество, которое характеризует процесс выбора нужной информации и отбрасывания лишней.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6177FCD8-83AF-4537-BF61-EDF8B116C5A6}"/>
              </a:ext>
            </a:extLst>
          </p:cNvPr>
          <p:cNvSpPr/>
          <p:nvPr/>
        </p:nvSpPr>
        <p:spPr>
          <a:xfrm>
            <a:off x="6096001" y="1387011"/>
            <a:ext cx="1373312" cy="13253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1192C5-8F90-42BF-8A1C-99F8BA185629}"/>
              </a:ext>
            </a:extLst>
          </p:cNvPr>
          <p:cNvSpPr txBox="1"/>
          <p:nvPr/>
        </p:nvSpPr>
        <p:spPr>
          <a:xfrm>
            <a:off x="291797" y="2712378"/>
            <a:ext cx="109522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u="sng" dirty="0">
                <a:solidFill>
                  <a:srgbClr val="C00000"/>
                </a:solidFill>
              </a:rPr>
              <a:t>Выполнять задание, не отвлекаясь в течении 20 минут;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Находить 10 отличий между предметами;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Удерживать в поле зрения до 10 предметов;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Выполнять задания самостоятельно по предложенному образцу;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Копировать в точности узор или движение;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Уметь находить одинаковые предметы.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99490" y="1024759"/>
            <a:ext cx="37160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ВНИМАНИЕ</a:t>
            </a:r>
            <a:endParaRPr lang="ru-RU" sz="5400" b="1" dirty="0"/>
          </a:p>
        </p:txBody>
      </p:sp>
    </p:spTree>
    <p:extLst>
      <p:ext uri="{BB962C8B-B14F-4D97-AF65-F5344CB8AC3E}">
        <p14:creationId xmlns="" xmlns:p14="http://schemas.microsoft.com/office/powerpoint/2010/main" val="1031740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948522-EC6D-46CD-B8D2-4FD6327B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Развиваем внимание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58EFEE-A936-4B04-B120-FAB7ABD09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i="1" dirty="0"/>
              <a:t>Взять </a:t>
            </a:r>
            <a:r>
              <a:rPr lang="ru-RU" dirty="0"/>
              <a:t>7-10 предметов, разложить их в ряд и прикрытых бумагой.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приоткрываются закрытые предметы и предлагается детям посмотреть на них в течение 10-15 секунд, затем закрываются, снова и ребята называют, что находится под бумагой;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приоткрываются и снова закрываются через 1-10 секунд снова эти же предметы, спросить у ребят: «В какой последовательности они расположены?»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Меняют местами два- три предмета, показывают все их детям, спрашивают их, что изменилось в порядке следования предметов друг за другом;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Положить семь предметов друг на друга. Показывают их детям в течение 10-20 секунд, просят их перечислить эти предметы и указать порядок следования снизу вверх и сверху вниз. </a:t>
            </a:r>
          </a:p>
        </p:txBody>
      </p:sp>
    </p:spTree>
    <p:extLst>
      <p:ext uri="{BB962C8B-B14F-4D97-AF65-F5344CB8AC3E}">
        <p14:creationId xmlns="" xmlns:p14="http://schemas.microsoft.com/office/powerpoint/2010/main" val="2712501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C55D44-52F1-4978-A74B-0D471C87E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Развиваем внимание.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C4D4585-C0C3-4C6C-99DD-D66277EC3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71062"/>
            <a:ext cx="5157787" cy="823912"/>
          </a:xfrm>
        </p:spPr>
        <p:txBody>
          <a:bodyPr>
            <a:normAutofit/>
          </a:bodyPr>
          <a:lstStyle/>
          <a:p>
            <a:r>
              <a:rPr lang="ru-RU" u="sng" dirty="0"/>
              <a:t>«Цветочная полянка».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C2980D-3C17-4362-A839-00AD6343E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420" y="2505075"/>
            <a:ext cx="5277631" cy="36845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/>
              <a:t>Возьмите к</a:t>
            </a:r>
            <a:r>
              <a:rPr lang="ru-RU" dirty="0"/>
              <a:t>артинку с изображением полянки, на которой много цветов, бабочек, жуков. </a:t>
            </a:r>
            <a:r>
              <a:rPr lang="ru-RU" i="1" dirty="0"/>
              <a:t>Р</a:t>
            </a:r>
            <a:r>
              <a:rPr lang="ru-RU" dirty="0"/>
              <a:t>ебенку предлагают найти одинаковых бабочек, жуков, цветы </a:t>
            </a:r>
            <a:endParaRPr lang="ru-RU" sz="240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8157D19-B58F-4A2D-98DD-FD50EA15F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7575" y="1424258"/>
            <a:ext cx="5183188" cy="823912"/>
          </a:xfrm>
        </p:spPr>
        <p:txBody>
          <a:bodyPr>
            <a:normAutofit/>
          </a:bodyPr>
          <a:lstStyle/>
          <a:p>
            <a:r>
              <a:rPr lang="ru-RU" u="sng" dirty="0"/>
              <a:t>«Ищи безостановочно».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8E5374F-1362-4EBE-A9EB-27E88588B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4745" y="2194974"/>
            <a:ext cx="6103088" cy="36845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Детям предлагается в течение 10-15 сек. Увидеть вокруг себя как можно больше предметов одного и того же цвета (или одного размера, формы, материала и т. п.). По сигналу один ребенок начинает перечислять. </a:t>
            </a:r>
          </a:p>
        </p:txBody>
      </p:sp>
    </p:spTree>
    <p:extLst>
      <p:ext uri="{BB962C8B-B14F-4D97-AF65-F5344CB8AC3E}">
        <p14:creationId xmlns="" xmlns:p14="http://schemas.microsoft.com/office/powerpoint/2010/main" val="3115785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AA2F45-7FBA-4E6A-B67F-11EFF0C61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449" y="5555234"/>
            <a:ext cx="10515600" cy="150018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Мышление – это процесс познания человеком действительности с помощью мыслительных процессов – анализа, синтеза, рассуждений.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6177FCD8-83AF-4537-BF61-EDF8B116C5A6}"/>
              </a:ext>
            </a:extLst>
          </p:cNvPr>
          <p:cNvSpPr/>
          <p:nvPr/>
        </p:nvSpPr>
        <p:spPr>
          <a:xfrm>
            <a:off x="6096001" y="1387011"/>
            <a:ext cx="1373312" cy="13253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1192C5-8F90-42BF-8A1C-99F8BA185629}"/>
              </a:ext>
            </a:extLst>
          </p:cNvPr>
          <p:cNvSpPr txBox="1"/>
          <p:nvPr/>
        </p:nvSpPr>
        <p:spPr>
          <a:xfrm>
            <a:off x="708876" y="2164401"/>
            <a:ext cx="109522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Уметь запоминать не менее 9-10 предметов или слов;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Рассказывать по памяти стихи, сказки, рассказы;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Повторять ряд цифр, запоминая их на слух или зрительно;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/>
              <a:t>Запоминать расположение игрушек (8-10), назвать по памяти, что где находится.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99490" y="472965"/>
            <a:ext cx="2770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ПАМЯТЬ</a:t>
            </a:r>
            <a:endParaRPr lang="ru-RU" sz="5400" b="1" dirty="0"/>
          </a:p>
        </p:txBody>
      </p:sp>
    </p:spTree>
    <p:extLst>
      <p:ext uri="{BB962C8B-B14F-4D97-AF65-F5344CB8AC3E}">
        <p14:creationId xmlns="" xmlns:p14="http://schemas.microsoft.com/office/powerpoint/2010/main" val="648375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948522-EC6D-46CD-B8D2-4FD6327B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Развиваем памяти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58EFEE-A936-4B04-B120-FAB7ABD09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/>
              <a:t>«Картинки» </a:t>
            </a:r>
            <a:r>
              <a:rPr lang="ru-RU" dirty="0"/>
              <a:t>Детям на короткое время показывается картинка. Потом картинка убирается и  малышам необходимо описать то, что было изображено на картинке, как можно более подробно.</a:t>
            </a:r>
          </a:p>
          <a:p>
            <a:r>
              <a:rPr lang="ru-RU" b="1" u="sng" dirty="0"/>
              <a:t>«10 отличий»</a:t>
            </a:r>
            <a:r>
              <a:rPr lang="ru-RU" dirty="0"/>
              <a:t> Хороший вариант игр картинок это «найди 10 отличий». Этот вариант можно усложнить. Сначала показать для запоминания одну картинку (примерно полминуты), затем показать вторую. Детям необходимо сказать что изменилось.</a:t>
            </a:r>
          </a:p>
          <a:p>
            <a:r>
              <a:rPr lang="ru-RU" b="1" u="sng" dirty="0"/>
              <a:t>«Запомни зоопарк»</a:t>
            </a:r>
            <a:r>
              <a:rPr lang="ru-RU" dirty="0"/>
              <a:t> Ребенку выкладывают на обозрение несколько мягких игрушек (для дошкольника не больше 7). В течение 30 секунд ему необходимо запомнить их расположение. После этого он отворачивается, а взрослый меняет местами игрушки. Малыш поворачивается обратно и рассказывает что изменилось.</a:t>
            </a:r>
          </a:p>
        </p:txBody>
      </p:sp>
    </p:spTree>
    <p:extLst>
      <p:ext uri="{BB962C8B-B14F-4D97-AF65-F5344CB8AC3E}">
        <p14:creationId xmlns="" xmlns:p14="http://schemas.microsoft.com/office/powerpoint/2010/main" val="22982319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Bubbler-Template-Showeet(widescreen)</Template>
  <TotalTime>453</TotalTime>
  <Words>927</Words>
  <Application>Microsoft Office PowerPoint</Application>
  <PresentationFormat>Произвольный</PresentationFormat>
  <Paragraphs>87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Custom Design</vt:lpstr>
      <vt:lpstr>Showeet theme</vt:lpstr>
      <vt:lpstr>showeet</vt:lpstr>
      <vt:lpstr>Мышление Внимание Память </vt:lpstr>
      <vt:lpstr>Слайд 2</vt:lpstr>
      <vt:lpstr>Развиваем мышление</vt:lpstr>
      <vt:lpstr>Развиваем мышление</vt:lpstr>
      <vt:lpstr>Слайд 5</vt:lpstr>
      <vt:lpstr>Развиваем внимание</vt:lpstr>
      <vt:lpstr>Развиваем внимание.</vt:lpstr>
      <vt:lpstr>Слайд 8</vt:lpstr>
      <vt:lpstr>Развиваем памяти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Память Внимание Мышление</dc:title>
  <dc:creator>Вероника Насырова</dc:creator>
  <cp:lastModifiedBy>208</cp:lastModifiedBy>
  <cp:revision>28</cp:revision>
  <dcterms:created xsi:type="dcterms:W3CDTF">2022-03-23T17:14:05Z</dcterms:created>
  <dcterms:modified xsi:type="dcterms:W3CDTF">2022-03-25T11:49:39Z</dcterms:modified>
</cp:coreProperties>
</file>